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23" autoAdjust="0"/>
  </p:normalViewPr>
  <p:slideViewPr>
    <p:cSldViewPr>
      <p:cViewPr varScale="1">
        <p:scale>
          <a:sx n="74" d="100"/>
          <a:sy n="74" d="100"/>
        </p:scale>
        <p:origin x="-190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2" name="1 Marcador de pie de página"/>
          <p:cNvSpPr>
            <a:spLocks noGrp="1"/>
          </p:cNvSpPr>
          <p:nvPr>
            <p:ph type="ftr" sz="quarter" idx="11"/>
          </p:nvPr>
        </p:nvSpPr>
        <p:spPr/>
        <p:txBody>
          <a:bodyPr/>
          <a:lstStyle/>
          <a:p>
            <a:endParaRPr lang="es-CO"/>
          </a:p>
        </p:txBody>
      </p:sp>
      <p:sp>
        <p:nvSpPr>
          <p:cNvPr id="15" name="14 Marcador de número de diapositiva"/>
          <p:cNvSpPr>
            <a:spLocks noGrp="1"/>
          </p:cNvSpPr>
          <p:nvPr>
            <p:ph type="sldNum" sz="quarter" idx="12"/>
          </p:nvPr>
        </p:nvSpPr>
        <p:spPr>
          <a:xfrm>
            <a:off x="8229600" y="6473952"/>
            <a:ext cx="758952" cy="246888"/>
          </a:xfrm>
        </p:spPr>
        <p:txBody>
          <a:bodyPr/>
          <a:lstStyle/>
          <a:p>
            <a:fld id="{8D21B682-5A5B-4F85-A25D-49A99A264FC0}"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19" name="18 Marcador de pie de página"/>
          <p:cNvSpPr>
            <a:spLocks noGrp="1"/>
          </p:cNvSpPr>
          <p:nvPr>
            <p:ph type="ftr" sz="quarter" idx="11"/>
          </p:nvPr>
        </p:nvSpPr>
        <p:spPr>
          <a:xfrm>
            <a:off x="3581400" y="76200"/>
            <a:ext cx="2895600" cy="288925"/>
          </a:xfrm>
        </p:spPr>
        <p:txBody>
          <a:bodyPr/>
          <a:lstStyle/>
          <a:p>
            <a:endParaRPr lang="es-CO"/>
          </a:p>
        </p:txBody>
      </p:sp>
      <p:sp>
        <p:nvSpPr>
          <p:cNvPr id="16" name="15 Marcador de número de diapositiva"/>
          <p:cNvSpPr>
            <a:spLocks noGrp="1"/>
          </p:cNvSpPr>
          <p:nvPr>
            <p:ph type="sldNum" sz="quarter" idx="12"/>
          </p:nvPr>
        </p:nvSpPr>
        <p:spPr>
          <a:xfrm>
            <a:off x="8229600" y="6473952"/>
            <a:ext cx="758952" cy="246888"/>
          </a:xfrm>
        </p:spPr>
        <p:txBody>
          <a:bodyPr/>
          <a:lstStyle/>
          <a:p>
            <a:fld id="{8D21B682-5A5B-4F85-A25D-49A99A264FC0}"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11" name="10 Marcador de pie de página"/>
          <p:cNvSpPr>
            <a:spLocks noGrp="1"/>
          </p:cNvSpPr>
          <p:nvPr>
            <p:ph type="ftr" sz="quarter" idx="11"/>
          </p:nvPr>
        </p:nvSpPr>
        <p:spPr/>
        <p:txBody>
          <a:bodyPr/>
          <a:lstStyle/>
          <a:p>
            <a:endParaRPr lang="es-CO"/>
          </a:p>
        </p:txBody>
      </p:sp>
      <p:sp>
        <p:nvSpPr>
          <p:cNvPr id="16" name="15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10" name="9 Marcador de pie de página"/>
          <p:cNvSpPr>
            <a:spLocks noGrp="1"/>
          </p:cNvSpPr>
          <p:nvPr>
            <p:ph type="ftr" sz="quarter" idx="11"/>
          </p:nvPr>
        </p:nvSpPr>
        <p:spPr/>
        <p:txBody>
          <a:bodyPr/>
          <a:lstStyle/>
          <a:p>
            <a:endParaRPr lang="es-CO"/>
          </a:p>
        </p:txBody>
      </p:sp>
      <p:sp>
        <p:nvSpPr>
          <p:cNvPr id="31" name="30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229600" y="6477000"/>
            <a:ext cx="762000" cy="246888"/>
          </a:xfrm>
        </p:spPr>
        <p:txBody>
          <a:bodyPr/>
          <a:lstStyle/>
          <a:p>
            <a:fld id="{8D21B682-5A5B-4F85-A25D-49A99A264FC0}" type="slidenum">
              <a:rPr lang="es-CO" smtClean="0"/>
              <a:t>‹Nº›</a:t>
            </a:fld>
            <a:endParaRPr lang="es-CO"/>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21" name="20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24" name="23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29" name="28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23E2C366-C4FF-4BFE-99EA-D711D1985182}" type="datetimeFigureOut">
              <a:rPr lang="es-CO" smtClean="0"/>
              <a:t>22/09/2016</a:t>
            </a:fld>
            <a:endParaRPr lang="es-CO"/>
          </a:p>
        </p:txBody>
      </p:sp>
      <p:sp>
        <p:nvSpPr>
          <p:cNvPr id="5" name="4 Marcador de pie de página"/>
          <p:cNvSpPr>
            <a:spLocks noGrp="1"/>
          </p:cNvSpPr>
          <p:nvPr>
            <p:ph type="ftr" sz="quarter" idx="11"/>
          </p:nvPr>
        </p:nvSpPr>
        <p:spPr/>
        <p:txBody>
          <a:bodyPr/>
          <a:lstStyle/>
          <a:p>
            <a:endParaRPr lang="es-CO"/>
          </a:p>
        </p:txBody>
      </p:sp>
      <p:sp>
        <p:nvSpPr>
          <p:cNvPr id="31" name="30 Marcador de número de diapositiva"/>
          <p:cNvSpPr>
            <a:spLocks noGrp="1"/>
          </p:cNvSpPr>
          <p:nvPr>
            <p:ph type="sldNum" sz="quarter" idx="12"/>
          </p:nvPr>
        </p:nvSpPr>
        <p:spPr/>
        <p:txBody>
          <a:bodyPr/>
          <a:lstStyle/>
          <a:p>
            <a:fld id="{8D21B682-5A5B-4F85-A25D-49A99A264FC0}" type="slidenum">
              <a:rPr lang="es-CO" smtClean="0"/>
              <a:t>‹Nº›</a:t>
            </a:fld>
            <a:endParaRPr lang="es-CO"/>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3E2C366-C4FF-4BFE-99EA-D711D1985182}" type="datetimeFigureOut">
              <a:rPr lang="es-CO" smtClean="0"/>
              <a:t>22/09/2016</a:t>
            </a:fld>
            <a:endParaRPr lang="es-CO"/>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O"/>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D21B682-5A5B-4F85-A25D-49A99A264FC0}" type="slidenum">
              <a:rPr lang="es-CO" smtClean="0"/>
              <a:t>‹Nº›</a:t>
            </a:fld>
            <a:endParaRPr lang="es-CO"/>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jpg"/><Relationship Id="rId2" Type="http://schemas.openxmlformats.org/officeDocument/2006/relationships/image" Target="../media/image6.jpg"/><Relationship Id="rId1" Type="http://schemas.openxmlformats.org/officeDocument/2006/relationships/slideLayout" Target="../slideLayouts/slideLayout6.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476672"/>
            <a:ext cx="7772400" cy="1368151"/>
          </a:xfrm>
        </p:spPr>
        <p:txBody>
          <a:bodyPr>
            <a:normAutofit/>
          </a:bodyPr>
          <a:lstStyle/>
          <a:p>
            <a:pPr algn="ctr"/>
            <a:r>
              <a:rPr lang="es-CO" sz="6000" dirty="0" smtClean="0">
                <a:solidFill>
                  <a:srgbClr val="FF0000"/>
                </a:solidFill>
              </a:rPr>
              <a:t>LA BRUJULA</a:t>
            </a:r>
            <a:endParaRPr lang="es-CO" sz="6000" dirty="0">
              <a:solidFill>
                <a:srgbClr val="FF0000"/>
              </a:solidFill>
            </a:endParaRPr>
          </a:p>
        </p:txBody>
      </p:sp>
      <p:sp>
        <p:nvSpPr>
          <p:cNvPr id="3" name="2 Subtítulo"/>
          <p:cNvSpPr>
            <a:spLocks noGrp="1"/>
          </p:cNvSpPr>
          <p:nvPr>
            <p:ph type="subTitle" idx="1"/>
          </p:nvPr>
        </p:nvSpPr>
        <p:spPr/>
        <p:txBody>
          <a:bodyPr/>
          <a:lstStyle/>
          <a:p>
            <a:endParaRPr lang="es-CO"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2204864"/>
            <a:ext cx="7759700" cy="3744416"/>
          </a:xfrm>
          <a:prstGeom prst="rect">
            <a:avLst/>
          </a:prstGeom>
        </p:spPr>
      </p:pic>
    </p:spTree>
    <p:extLst>
      <p:ext uri="{BB962C8B-B14F-4D97-AF65-F5344CB8AC3E}">
        <p14:creationId xmlns:p14="http://schemas.microsoft.com/office/powerpoint/2010/main" val="1940845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solidFill>
                  <a:srgbClr val="FF0000"/>
                </a:solidFill>
              </a:rPr>
              <a:t>HISTORIA DE LA BRUJULA  </a:t>
            </a:r>
            <a:endParaRPr lang="es-CO" dirty="0">
              <a:solidFill>
                <a:srgbClr val="FF0000"/>
              </a:solidFill>
            </a:endParaRPr>
          </a:p>
        </p:txBody>
      </p:sp>
      <p:sp>
        <p:nvSpPr>
          <p:cNvPr id="3" name="2 Marcador de contenido"/>
          <p:cNvSpPr>
            <a:spLocks noGrp="1"/>
          </p:cNvSpPr>
          <p:nvPr>
            <p:ph idx="1"/>
          </p:nvPr>
        </p:nvSpPr>
        <p:spPr/>
        <p:txBody>
          <a:bodyPr>
            <a:normAutofit/>
          </a:bodyPr>
          <a:lstStyle/>
          <a:p>
            <a:r>
              <a:rPr lang="es-CO" sz="1800" dirty="0"/>
              <a:t>La brújula es un instrumento de orientación que utiliza una aguja imantada para señalar el norte magnético terrestre. Su funcionamiento se basa en el magnetismo terrestre, por lo que señala el sur magnético que corresponde con el norte geográfico y es inútil en las zonas polares norte y sur debido a la convergencia de las líneas de fuerza del campo magnético terrestre</a:t>
            </a:r>
            <a:r>
              <a:rPr lang="es-CO" sz="1800" dirty="0" smtClean="0"/>
              <a:t>.</a:t>
            </a:r>
            <a:endParaRPr lang="es-CO" sz="1800" dirty="0"/>
          </a:p>
          <a:p>
            <a:r>
              <a:rPr lang="es-CO" sz="1800" dirty="0"/>
              <a:t>Desde mediados del siglo XX, la brújula magnética empezó a ser reemplazada por sistemas de navegación más avanzados y completos, como la brújula giroscópica —que se calibra con haces de láser— y los sistemas de posicionamiento global. Sin embargo, aún es muy popular en actividades que requieren alta movilidad o que impiden, debido a su naturaleza, el acceso a energía eléctrica, de la cual dependen los demás sistemas</a:t>
            </a:r>
            <a:r>
              <a:rPr lang="es-CO" sz="1800" dirty="0" smtClean="0"/>
              <a:t>.</a:t>
            </a:r>
          </a:p>
          <a:p>
            <a:endParaRPr lang="es-CO" sz="18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4653136"/>
            <a:ext cx="4128120" cy="2016224"/>
          </a:xfrm>
          <a:prstGeom prst="rect">
            <a:avLst/>
          </a:prstGeom>
        </p:spPr>
      </p:pic>
    </p:spTree>
    <p:extLst>
      <p:ext uri="{BB962C8B-B14F-4D97-AF65-F5344CB8AC3E}">
        <p14:creationId xmlns:p14="http://schemas.microsoft.com/office/powerpoint/2010/main" val="429189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solidFill>
                  <a:srgbClr val="FF0000"/>
                </a:solidFill>
              </a:rPr>
              <a:t>QUIEN FUE  SU FUNDADOR </a:t>
            </a:r>
            <a:endParaRPr lang="es-CO" dirty="0">
              <a:solidFill>
                <a:srgbClr val="FF0000"/>
              </a:solidFill>
            </a:endParaRPr>
          </a:p>
        </p:txBody>
      </p:sp>
      <p:sp>
        <p:nvSpPr>
          <p:cNvPr id="3" name="2 Marcador de contenido"/>
          <p:cNvSpPr>
            <a:spLocks noGrp="1"/>
          </p:cNvSpPr>
          <p:nvPr>
            <p:ph idx="1"/>
          </p:nvPr>
        </p:nvSpPr>
        <p:spPr/>
        <p:txBody>
          <a:bodyPr>
            <a:normAutofit/>
          </a:bodyPr>
          <a:lstStyle/>
          <a:p>
            <a:r>
              <a:rPr lang="es-CO" sz="2000" dirty="0"/>
              <a:t>En 1269, Pietro Peregrino de </a:t>
            </a:r>
            <a:r>
              <a:rPr lang="es-CO" sz="2000" dirty="0" err="1"/>
              <a:t>Maricourt</a:t>
            </a:r>
            <a:r>
              <a:rPr lang="es-CO" sz="2000" dirty="0"/>
              <a:t>, alquimista de la zona de Picardía, describió y dibujó en un documento una brújula con aguja fija. Fue un personaje importante, aunque son muchos los que aseguran que la primera brújula de navegación práctica fue inventada por el italiano Flavio </a:t>
            </a:r>
            <a:r>
              <a:rPr lang="es-CO" sz="2000" dirty="0" err="1"/>
              <a:t>Gioja</a:t>
            </a:r>
            <a:r>
              <a:rPr lang="es-CO" sz="2000" dirty="0"/>
              <a:t> entre los siglos XIV y XV. Más tarde apareció la ‘rosa de los vientos’, un disco con marcas de divisiones de grados y subdivisiones, que señalaba 32 direcciones celestes. Este tipo de brújula sufrió pocas modificaciones hasta el siglo XIX, en el que científicos, ingenieros y navegantes la mejoraron notablemente. </a:t>
            </a:r>
            <a:endParaRPr lang="es-CO" sz="2000" dirty="0" smtClean="0"/>
          </a:p>
          <a:p>
            <a:endParaRPr lang="es-CO" sz="2000"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4077072"/>
            <a:ext cx="3672408" cy="2780928"/>
          </a:xfrm>
          <a:prstGeom prst="rect">
            <a:avLst/>
          </a:prstGeom>
        </p:spPr>
      </p:pic>
    </p:spTree>
    <p:extLst>
      <p:ext uri="{BB962C8B-B14F-4D97-AF65-F5344CB8AC3E}">
        <p14:creationId xmlns:p14="http://schemas.microsoft.com/office/powerpoint/2010/main" val="2148532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solidFill>
                  <a:srgbClr val="FF0000"/>
                </a:solidFill>
              </a:rPr>
              <a:t>IMPORTANCIA DE LA BRUJULA </a:t>
            </a:r>
            <a:endParaRPr lang="es-CO" dirty="0">
              <a:solidFill>
                <a:srgbClr val="FF0000"/>
              </a:solidFill>
            </a:endParaRPr>
          </a:p>
        </p:txBody>
      </p:sp>
      <p:sp>
        <p:nvSpPr>
          <p:cNvPr id="3" name="2 Marcador de contenido"/>
          <p:cNvSpPr>
            <a:spLocks noGrp="1"/>
          </p:cNvSpPr>
          <p:nvPr>
            <p:ph idx="1"/>
          </p:nvPr>
        </p:nvSpPr>
        <p:spPr/>
        <p:txBody>
          <a:bodyPr>
            <a:normAutofit/>
          </a:bodyPr>
          <a:lstStyle/>
          <a:p>
            <a:pPr marL="0" indent="0">
              <a:buNone/>
            </a:pPr>
            <a:endParaRPr lang="es-CO" sz="2400" dirty="0"/>
          </a:p>
          <a:p>
            <a:pPr marL="0" indent="0">
              <a:buNone/>
            </a:pPr>
            <a:r>
              <a:rPr lang="es-CO" sz="2400" dirty="0" smtClean="0"/>
              <a:t>En </a:t>
            </a:r>
            <a:r>
              <a:rPr lang="es-CO" sz="2400" dirty="0"/>
              <a:t>la búsqueda de nuevos rumbos, los hombres enfrentaron las aguas de los mares que los rodeaban, y para ello, necesitaron de la ayuda de instrumentos que, con mucho ingenio y una gran dosis de genialidad, inventaron y se transformaron en factores claves de los cambios y avances en la historia de la Humanidad. Es el caso de la brújula, que permitió a los navegantes mejorar la navegación y a partir de ella, arribar a nuevas tierras, que les permitía establecer acuerdos comerciales, como así también, contribuyó a la expansión de las grandes civilizaciones y de los imperios.</a:t>
            </a:r>
          </a:p>
          <a:p>
            <a:endParaRPr lang="es-CO" sz="2600" dirty="0"/>
          </a:p>
          <a:p>
            <a:endParaRPr lang="es-CO" sz="2600" dirty="0"/>
          </a:p>
        </p:txBody>
      </p:sp>
    </p:spTree>
    <p:extLst>
      <p:ext uri="{BB962C8B-B14F-4D97-AF65-F5344CB8AC3E}">
        <p14:creationId xmlns:p14="http://schemas.microsoft.com/office/powerpoint/2010/main" val="1169962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O" dirty="0" smtClean="0">
                <a:solidFill>
                  <a:srgbClr val="FF0000"/>
                </a:solidFill>
              </a:rPr>
              <a:t>AVANZES DE LA BRUJULA</a:t>
            </a:r>
            <a:br>
              <a:rPr lang="es-CO" dirty="0" smtClean="0">
                <a:solidFill>
                  <a:srgbClr val="FF0000"/>
                </a:solidFill>
              </a:rPr>
            </a:br>
            <a:endParaRPr lang="es-CO" dirty="0">
              <a:solidFill>
                <a:srgbClr val="FF0000"/>
              </a:solidFill>
            </a:endParaRPr>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617161"/>
            <a:ext cx="1905000" cy="2400300"/>
          </a:xfrm>
          <a:prstGeom prst="rect">
            <a:avLst/>
          </a:prstGeom>
        </p:spPr>
      </p:pic>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1787" y="3645024"/>
            <a:ext cx="2794000" cy="3111500"/>
          </a:xfrm>
          <a:prstGeom prst="rect">
            <a:avLst/>
          </a:prstGeom>
        </p:spPr>
      </p:pic>
      <p:pic>
        <p:nvPicPr>
          <p:cNvPr id="5" name="4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08389" y="4317132"/>
            <a:ext cx="3048000" cy="2286000"/>
          </a:xfrm>
          <a:prstGeom prst="rect">
            <a:avLst/>
          </a:prstGeom>
        </p:spPr>
      </p:pic>
      <p:pic>
        <p:nvPicPr>
          <p:cNvPr id="6" name="5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01787" y="1536357"/>
            <a:ext cx="2466975" cy="1847850"/>
          </a:xfrm>
          <a:prstGeom prst="rect">
            <a:avLst/>
          </a:prstGeom>
        </p:spPr>
      </p:pic>
      <p:pic>
        <p:nvPicPr>
          <p:cNvPr id="7" name="6 Imagen"/>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739" y="4472376"/>
            <a:ext cx="2143125" cy="2143125"/>
          </a:xfrm>
          <a:prstGeom prst="rect">
            <a:avLst/>
          </a:prstGeom>
        </p:spPr>
      </p:pic>
      <p:pic>
        <p:nvPicPr>
          <p:cNvPr id="8" name="7 Imagen"/>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08389" y="1617161"/>
            <a:ext cx="3048000" cy="2531919"/>
          </a:xfrm>
          <a:prstGeom prst="rect">
            <a:avLst/>
          </a:prstGeom>
        </p:spPr>
      </p:pic>
    </p:spTree>
    <p:extLst>
      <p:ext uri="{BB962C8B-B14F-4D97-AF65-F5344CB8AC3E}">
        <p14:creationId xmlns:p14="http://schemas.microsoft.com/office/powerpoint/2010/main" val="3577146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Etiqueta">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35</TotalTime>
  <Words>381</Words>
  <Application>Microsoft Office PowerPoint</Application>
  <PresentationFormat>Presentación en pantalla (4:3)</PresentationFormat>
  <Paragraphs>10</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Viajes</vt:lpstr>
      <vt:lpstr>LA BRUJULA</vt:lpstr>
      <vt:lpstr>HISTORIA DE LA BRUJULA  </vt:lpstr>
      <vt:lpstr>QUIEN FUE  SU FUNDADOR </vt:lpstr>
      <vt:lpstr>IMPORTANCIA DE LA BRUJULA </vt:lpstr>
      <vt:lpstr>AVANZES DE LA BRUJULA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BRUJULA</dc:title>
  <dc:creator>Admin</dc:creator>
  <cp:lastModifiedBy>Admin</cp:lastModifiedBy>
  <cp:revision>4</cp:revision>
  <dcterms:created xsi:type="dcterms:W3CDTF">2016-09-22T19:57:05Z</dcterms:created>
  <dcterms:modified xsi:type="dcterms:W3CDTF">2016-09-22T20:32:51Z</dcterms:modified>
</cp:coreProperties>
</file>